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58" r:id="rId5"/>
    <p:sldId id="259" r:id="rId6"/>
    <p:sldId id="261" r:id="rId7"/>
    <p:sldId id="260" r:id="rId8"/>
    <p:sldId id="265" r:id="rId9"/>
    <p:sldId id="266" r:id="rId10"/>
    <p:sldId id="267" r:id="rId11"/>
    <p:sldId id="268" r:id="rId12"/>
    <p:sldId id="269" r:id="rId13"/>
    <p:sldId id="270" r:id="rId14"/>
    <p:sldId id="262" r:id="rId15"/>
    <p:sldId id="263"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20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46EC47-67C8-934C-8F95-C02E81A0E698}" type="datetimeFigureOut">
              <a:rPr lang="en-US" smtClean="0"/>
              <a:t>5/11/13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7D872-C9F6-8C4F-B555-2CF91EC2735C}" type="slidenum">
              <a:rPr lang="en-US" smtClean="0"/>
              <a:t>‹#›</a:t>
            </a:fld>
            <a:endParaRPr lang="en-US"/>
          </a:p>
        </p:txBody>
      </p:sp>
    </p:spTree>
    <p:extLst>
      <p:ext uri="{BB962C8B-B14F-4D97-AF65-F5344CB8AC3E}">
        <p14:creationId xmlns:p14="http://schemas.microsoft.com/office/powerpoint/2010/main" val="324071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6EC47-67C8-934C-8F95-C02E81A0E698}" type="datetimeFigureOut">
              <a:rPr lang="en-US" smtClean="0"/>
              <a:t>5/11/13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7D872-C9F6-8C4F-B555-2CF91EC2735C}" type="slidenum">
              <a:rPr lang="en-US" smtClean="0"/>
              <a:t>‹#›</a:t>
            </a:fld>
            <a:endParaRPr lang="en-US"/>
          </a:p>
        </p:txBody>
      </p:sp>
    </p:spTree>
    <p:extLst>
      <p:ext uri="{BB962C8B-B14F-4D97-AF65-F5344CB8AC3E}">
        <p14:creationId xmlns:p14="http://schemas.microsoft.com/office/powerpoint/2010/main" val="1408222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6EC47-67C8-934C-8F95-C02E81A0E698}" type="datetimeFigureOut">
              <a:rPr lang="en-US" smtClean="0"/>
              <a:t>5/11/13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7D872-C9F6-8C4F-B555-2CF91EC2735C}" type="slidenum">
              <a:rPr lang="en-US" smtClean="0"/>
              <a:t>‹#›</a:t>
            </a:fld>
            <a:endParaRPr lang="en-US"/>
          </a:p>
        </p:txBody>
      </p:sp>
    </p:spTree>
    <p:extLst>
      <p:ext uri="{BB962C8B-B14F-4D97-AF65-F5344CB8AC3E}">
        <p14:creationId xmlns:p14="http://schemas.microsoft.com/office/powerpoint/2010/main" val="3029031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6EC47-67C8-934C-8F95-C02E81A0E698}" type="datetimeFigureOut">
              <a:rPr lang="en-US" smtClean="0"/>
              <a:t>5/11/13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7D872-C9F6-8C4F-B555-2CF91EC2735C}" type="slidenum">
              <a:rPr lang="en-US" smtClean="0"/>
              <a:t>‹#›</a:t>
            </a:fld>
            <a:endParaRPr lang="en-US"/>
          </a:p>
        </p:txBody>
      </p:sp>
    </p:spTree>
    <p:extLst>
      <p:ext uri="{BB962C8B-B14F-4D97-AF65-F5344CB8AC3E}">
        <p14:creationId xmlns:p14="http://schemas.microsoft.com/office/powerpoint/2010/main" val="3320873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46EC47-67C8-934C-8F95-C02E81A0E698}" type="datetimeFigureOut">
              <a:rPr lang="en-US" smtClean="0"/>
              <a:t>5/11/13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7D872-C9F6-8C4F-B555-2CF91EC2735C}" type="slidenum">
              <a:rPr lang="en-US" smtClean="0"/>
              <a:t>‹#›</a:t>
            </a:fld>
            <a:endParaRPr lang="en-US"/>
          </a:p>
        </p:txBody>
      </p:sp>
    </p:spTree>
    <p:extLst>
      <p:ext uri="{BB962C8B-B14F-4D97-AF65-F5344CB8AC3E}">
        <p14:creationId xmlns:p14="http://schemas.microsoft.com/office/powerpoint/2010/main" val="351727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46EC47-67C8-934C-8F95-C02E81A0E698}" type="datetimeFigureOut">
              <a:rPr lang="en-US" smtClean="0"/>
              <a:t>5/11/13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7D872-C9F6-8C4F-B555-2CF91EC2735C}" type="slidenum">
              <a:rPr lang="en-US" smtClean="0"/>
              <a:t>‹#›</a:t>
            </a:fld>
            <a:endParaRPr lang="en-US"/>
          </a:p>
        </p:txBody>
      </p:sp>
    </p:spTree>
    <p:extLst>
      <p:ext uri="{BB962C8B-B14F-4D97-AF65-F5344CB8AC3E}">
        <p14:creationId xmlns:p14="http://schemas.microsoft.com/office/powerpoint/2010/main" val="3792053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46EC47-67C8-934C-8F95-C02E81A0E698}" type="datetimeFigureOut">
              <a:rPr lang="en-US" smtClean="0"/>
              <a:t>5/11/13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7D872-C9F6-8C4F-B555-2CF91EC2735C}" type="slidenum">
              <a:rPr lang="en-US" smtClean="0"/>
              <a:t>‹#›</a:t>
            </a:fld>
            <a:endParaRPr lang="en-US"/>
          </a:p>
        </p:txBody>
      </p:sp>
    </p:spTree>
    <p:extLst>
      <p:ext uri="{BB962C8B-B14F-4D97-AF65-F5344CB8AC3E}">
        <p14:creationId xmlns:p14="http://schemas.microsoft.com/office/powerpoint/2010/main" val="227042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46EC47-67C8-934C-8F95-C02E81A0E698}" type="datetimeFigureOut">
              <a:rPr lang="en-US" smtClean="0"/>
              <a:t>5/11/13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7D872-C9F6-8C4F-B555-2CF91EC2735C}" type="slidenum">
              <a:rPr lang="en-US" smtClean="0"/>
              <a:t>‹#›</a:t>
            </a:fld>
            <a:endParaRPr lang="en-US"/>
          </a:p>
        </p:txBody>
      </p:sp>
    </p:spTree>
    <p:extLst>
      <p:ext uri="{BB962C8B-B14F-4D97-AF65-F5344CB8AC3E}">
        <p14:creationId xmlns:p14="http://schemas.microsoft.com/office/powerpoint/2010/main" val="303254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6EC47-67C8-934C-8F95-C02E81A0E698}" type="datetimeFigureOut">
              <a:rPr lang="en-US" smtClean="0"/>
              <a:t>5/11/13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7D872-C9F6-8C4F-B555-2CF91EC2735C}" type="slidenum">
              <a:rPr lang="en-US" smtClean="0"/>
              <a:t>‹#›</a:t>
            </a:fld>
            <a:endParaRPr lang="en-US"/>
          </a:p>
        </p:txBody>
      </p:sp>
    </p:spTree>
    <p:extLst>
      <p:ext uri="{BB962C8B-B14F-4D97-AF65-F5344CB8AC3E}">
        <p14:creationId xmlns:p14="http://schemas.microsoft.com/office/powerpoint/2010/main" val="207066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46EC47-67C8-934C-8F95-C02E81A0E698}" type="datetimeFigureOut">
              <a:rPr lang="en-US" smtClean="0"/>
              <a:t>5/11/13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7D872-C9F6-8C4F-B555-2CF91EC2735C}" type="slidenum">
              <a:rPr lang="en-US" smtClean="0"/>
              <a:t>‹#›</a:t>
            </a:fld>
            <a:endParaRPr lang="en-US"/>
          </a:p>
        </p:txBody>
      </p:sp>
    </p:spTree>
    <p:extLst>
      <p:ext uri="{BB962C8B-B14F-4D97-AF65-F5344CB8AC3E}">
        <p14:creationId xmlns:p14="http://schemas.microsoft.com/office/powerpoint/2010/main" val="240319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46EC47-67C8-934C-8F95-C02E81A0E698}" type="datetimeFigureOut">
              <a:rPr lang="en-US" smtClean="0"/>
              <a:t>5/11/13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7D872-C9F6-8C4F-B555-2CF91EC2735C}" type="slidenum">
              <a:rPr lang="en-US" smtClean="0"/>
              <a:t>‹#›</a:t>
            </a:fld>
            <a:endParaRPr lang="en-US"/>
          </a:p>
        </p:txBody>
      </p:sp>
    </p:spTree>
    <p:extLst>
      <p:ext uri="{BB962C8B-B14F-4D97-AF65-F5344CB8AC3E}">
        <p14:creationId xmlns:p14="http://schemas.microsoft.com/office/powerpoint/2010/main" val="13910360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6EC47-67C8-934C-8F95-C02E81A0E698}" type="datetimeFigureOut">
              <a:rPr lang="en-US" smtClean="0"/>
              <a:t>5/11/13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7D872-C9F6-8C4F-B555-2CF91EC2735C}" type="slidenum">
              <a:rPr lang="en-US" smtClean="0"/>
              <a:t>‹#›</a:t>
            </a:fld>
            <a:endParaRPr lang="en-US"/>
          </a:p>
        </p:txBody>
      </p:sp>
    </p:spTree>
    <p:extLst>
      <p:ext uri="{BB962C8B-B14F-4D97-AF65-F5344CB8AC3E}">
        <p14:creationId xmlns:p14="http://schemas.microsoft.com/office/powerpoint/2010/main" val="2944238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89001"/>
            <a:ext cx="7772400" cy="1687286"/>
          </a:xfrm>
        </p:spPr>
        <p:txBody>
          <a:bodyPr>
            <a:normAutofit/>
          </a:bodyPr>
          <a:lstStyle/>
          <a:p>
            <a:r>
              <a:rPr lang="en-US" dirty="0" smtClean="0"/>
              <a:t>The Law: </a:t>
            </a:r>
            <a:r>
              <a:rPr lang="en-US" smtClean="0"/>
              <a:t/>
            </a:r>
            <a:br>
              <a:rPr lang="en-US" smtClean="0"/>
            </a:br>
            <a:r>
              <a:rPr lang="en-US" smtClean="0"/>
              <a:t> </a:t>
            </a:r>
            <a:r>
              <a:rPr lang="en-US" dirty="0" smtClean="0"/>
              <a:t>Master or Sentry?</a:t>
            </a:r>
            <a:endParaRPr lang="en-US" dirty="0"/>
          </a:p>
        </p:txBody>
      </p:sp>
      <p:sp>
        <p:nvSpPr>
          <p:cNvPr id="3" name="Subtitle 2"/>
          <p:cNvSpPr>
            <a:spLocks noGrp="1"/>
          </p:cNvSpPr>
          <p:nvPr>
            <p:ph type="subTitle" idx="1"/>
          </p:nvPr>
        </p:nvSpPr>
        <p:spPr>
          <a:xfrm>
            <a:off x="1371600" y="3592286"/>
            <a:ext cx="6400800" cy="2558142"/>
          </a:xfrm>
        </p:spPr>
        <p:txBody>
          <a:bodyPr>
            <a:normAutofit fontScale="92500" lnSpcReduction="10000"/>
          </a:bodyPr>
          <a:lstStyle/>
          <a:p>
            <a:r>
              <a:rPr lang="en-US" b="1" u="sng" dirty="0" smtClean="0"/>
              <a:t>Text:</a:t>
            </a:r>
            <a:r>
              <a:rPr lang="en-US" b="1" dirty="0" smtClean="0"/>
              <a:t> Galatians 3:15-25</a:t>
            </a:r>
          </a:p>
          <a:p>
            <a:r>
              <a:rPr lang="en-US" b="1" u="sng" dirty="0" smtClean="0"/>
              <a:t>Key Verse:</a:t>
            </a:r>
            <a:r>
              <a:rPr lang="en-US" b="1" dirty="0" smtClean="0"/>
              <a:t>  yet we know that a person is not justified by works of the law but through faith in Jesus Christ, </a:t>
            </a:r>
          </a:p>
          <a:p>
            <a:r>
              <a:rPr lang="en-US" b="1" dirty="0" smtClean="0"/>
              <a:t>Galatians 2:16 </a:t>
            </a:r>
            <a:endParaRPr lang="en-US" b="1" dirty="0"/>
          </a:p>
        </p:txBody>
      </p:sp>
    </p:spTree>
    <p:extLst>
      <p:ext uri="{BB962C8B-B14F-4D97-AF65-F5344CB8AC3E}">
        <p14:creationId xmlns:p14="http://schemas.microsoft.com/office/powerpoint/2010/main" val="29557989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Promise and the Law:</a:t>
            </a:r>
            <a:br>
              <a:rPr lang="en-US" b="1" dirty="0" smtClean="0"/>
            </a:br>
            <a:r>
              <a:rPr lang="en-US" b="1" dirty="0" smtClean="0"/>
              <a:t>Adversaries or Partners?</a:t>
            </a:r>
            <a:endParaRPr lang="en-US" b="1" dirty="0"/>
          </a:p>
        </p:txBody>
      </p:sp>
      <p:sp>
        <p:nvSpPr>
          <p:cNvPr id="3" name="Content Placeholder 2"/>
          <p:cNvSpPr>
            <a:spLocks noGrp="1"/>
          </p:cNvSpPr>
          <p:nvPr>
            <p:ph idx="1"/>
          </p:nvPr>
        </p:nvSpPr>
        <p:spPr>
          <a:xfrm>
            <a:off x="457200" y="1600200"/>
            <a:ext cx="8229600" cy="4905550"/>
          </a:xfrm>
        </p:spPr>
        <p:txBody>
          <a:bodyPr>
            <a:normAutofit/>
          </a:bodyPr>
          <a:lstStyle/>
          <a:p>
            <a:pPr marL="0" indent="0">
              <a:buNone/>
            </a:pPr>
            <a:r>
              <a:rPr lang="en-US" b="1" dirty="0" smtClean="0"/>
              <a:t>The Law</a:t>
            </a:r>
          </a:p>
          <a:p>
            <a:pPr marL="342900" lvl="2" indent="-342900"/>
            <a:r>
              <a:rPr lang="en-US" b="1" dirty="0" smtClean="0"/>
              <a:t>	</a:t>
            </a:r>
            <a:r>
              <a:rPr lang="en-US" sz="2800" b="1" dirty="0" smtClean="0"/>
              <a:t>Given </a:t>
            </a:r>
            <a:r>
              <a:rPr lang="en-US" sz="2800" b="1" dirty="0"/>
              <a:t>4 centuries after Abraham.  V.17</a:t>
            </a:r>
          </a:p>
          <a:p>
            <a:r>
              <a:rPr lang="en-US" sz="2800" b="1" dirty="0" smtClean="0"/>
              <a:t>	Cannot </a:t>
            </a:r>
            <a:r>
              <a:rPr lang="en-US" sz="2800" b="1" dirty="0"/>
              <a:t>supersede the covenant already </a:t>
            </a:r>
            <a:r>
              <a:rPr lang="en-US" sz="2800" b="1" dirty="0" smtClean="0"/>
              <a:t>ratified.</a:t>
            </a:r>
          </a:p>
          <a:p>
            <a:pPr marL="0" indent="0">
              <a:buNone/>
            </a:pPr>
            <a:r>
              <a:rPr lang="en-US" b="1" dirty="0" smtClean="0"/>
              <a:t>So </a:t>
            </a:r>
            <a:r>
              <a:rPr lang="en-US" b="1" dirty="0"/>
              <a:t>then, why was the Law given?</a:t>
            </a:r>
            <a:r>
              <a:rPr lang="en-US" b="1" dirty="0" smtClean="0">
                <a:effectLst/>
              </a:rPr>
              <a:t> </a:t>
            </a:r>
          </a:p>
          <a:p>
            <a:r>
              <a:rPr lang="en-US" sz="2800" b="1" dirty="0" smtClean="0">
                <a:effectLst/>
              </a:rPr>
              <a:t> 	</a:t>
            </a:r>
            <a:r>
              <a:rPr lang="en-US" sz="2800" b="1" dirty="0" smtClean="0"/>
              <a:t>To </a:t>
            </a:r>
            <a:r>
              <a:rPr lang="en-US" sz="2800" b="1" dirty="0"/>
              <a:t>show man his sin and sinful heart. </a:t>
            </a:r>
            <a:endParaRPr lang="en-US" sz="2800" b="1" dirty="0" smtClean="0"/>
          </a:p>
          <a:p>
            <a:r>
              <a:rPr lang="en-US" sz="2800" b="1" dirty="0"/>
              <a:t> </a:t>
            </a:r>
            <a:r>
              <a:rPr lang="en-US" sz="2800" b="1" dirty="0" smtClean="0"/>
              <a:t>	The </a:t>
            </a:r>
            <a:r>
              <a:rPr lang="en-US" sz="2800" b="1" dirty="0"/>
              <a:t>law was given to show us our need for a </a:t>
            </a:r>
            <a:r>
              <a:rPr lang="en-US" sz="2800" b="1" dirty="0" smtClean="0"/>
              <a:t>	Savior </a:t>
            </a:r>
            <a:r>
              <a:rPr lang="en-US" sz="2800" b="1" dirty="0"/>
              <a:t>and to prepare our hearts for the </a:t>
            </a:r>
            <a:r>
              <a:rPr lang="en-US" sz="2800" b="1" dirty="0" smtClean="0"/>
              <a:t>	Messiah</a:t>
            </a:r>
            <a:r>
              <a:rPr lang="en-US" sz="2800" b="1" dirty="0"/>
              <a:t>.</a:t>
            </a:r>
            <a:r>
              <a:rPr lang="en-US" sz="2800" b="1" dirty="0" smtClean="0">
                <a:effectLst/>
              </a:rPr>
              <a:t> </a:t>
            </a:r>
            <a:endParaRPr lang="en-US" sz="2800" b="1" dirty="0"/>
          </a:p>
        </p:txBody>
      </p:sp>
    </p:spTree>
    <p:extLst>
      <p:ext uri="{BB962C8B-B14F-4D97-AF65-F5344CB8AC3E}">
        <p14:creationId xmlns:p14="http://schemas.microsoft.com/office/powerpoint/2010/main" val="2026144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1250"/>
          </a:xfrm>
        </p:spPr>
        <p:txBody>
          <a:bodyPr anchor="t">
            <a:normAutofit fontScale="90000"/>
          </a:bodyPr>
          <a:lstStyle/>
          <a:p>
            <a:pPr lvl="0"/>
            <a:r>
              <a:rPr lang="en-US" b="1" dirty="0"/>
              <a:t>Is the Law relevant today?</a:t>
            </a:r>
            <a:br>
              <a:rPr lang="en-US" b="1" dirty="0"/>
            </a:br>
            <a:endParaRPr lang="en-US" dirty="0"/>
          </a:p>
        </p:txBody>
      </p:sp>
      <p:sp>
        <p:nvSpPr>
          <p:cNvPr id="3" name="Content Placeholder 2"/>
          <p:cNvSpPr>
            <a:spLocks noGrp="1"/>
          </p:cNvSpPr>
          <p:nvPr>
            <p:ph idx="1"/>
          </p:nvPr>
        </p:nvSpPr>
        <p:spPr>
          <a:xfrm>
            <a:off x="457200" y="1095888"/>
            <a:ext cx="8229600" cy="5322887"/>
          </a:xfrm>
        </p:spPr>
        <p:txBody>
          <a:bodyPr>
            <a:normAutofit/>
          </a:bodyPr>
          <a:lstStyle/>
          <a:p>
            <a:pPr marL="0" lvl="1" indent="0">
              <a:buNone/>
            </a:pPr>
            <a:r>
              <a:rPr lang="en-US" b="1" dirty="0"/>
              <a:t>“The Law was our guardian until Christ came</a:t>
            </a:r>
            <a:r>
              <a:rPr lang="en-US" b="1" dirty="0" smtClean="0"/>
              <a:t>.”</a:t>
            </a:r>
            <a:endParaRPr lang="en-US" b="1" dirty="0"/>
          </a:p>
          <a:p>
            <a:pPr marL="0" indent="0">
              <a:buNone/>
            </a:pPr>
            <a:endParaRPr lang="en-US" sz="2800" dirty="0"/>
          </a:p>
          <a:p>
            <a:pPr marL="0" indent="0">
              <a:buNone/>
            </a:pPr>
            <a:r>
              <a:rPr lang="en-US" sz="2800" b="1" dirty="0" smtClean="0"/>
              <a:t>“</a:t>
            </a:r>
            <a:r>
              <a:rPr lang="en-US" sz="2800" b="1" dirty="0"/>
              <a:t>After God gave the promise to Abraham, He gave the law to Moses.  Why?  He had to make things worse before He could make them better.  The law exposed sin, provoked sin, condemned sin.  The purpose of the law was to lift the lid off man’s respectability and disclose what he is really underneath-sinful, rebellious, guilty, under judgment of God and helpless to save </a:t>
            </a:r>
            <a:r>
              <a:rPr lang="en-US" sz="2800" b="1" dirty="0" smtClean="0"/>
              <a:t>himself. 	</a:t>
            </a:r>
            <a:r>
              <a:rPr lang="en-US" sz="2800" dirty="0" smtClean="0"/>
              <a:t>		(John </a:t>
            </a:r>
            <a:r>
              <a:rPr lang="en-US" sz="2800" dirty="0"/>
              <a:t>Stott, </a:t>
            </a:r>
            <a:r>
              <a:rPr lang="en-US" sz="2800" i="1" dirty="0"/>
              <a:t>The Message of </a:t>
            </a:r>
            <a:r>
              <a:rPr lang="en-US" sz="2800" i="1" dirty="0" smtClean="0"/>
              <a:t>     									Galatians</a:t>
            </a:r>
            <a:r>
              <a:rPr lang="en-US" sz="2800" dirty="0"/>
              <a:t>, </a:t>
            </a:r>
            <a:r>
              <a:rPr lang="en-US" sz="2800" dirty="0" smtClean="0"/>
              <a:t>pages </a:t>
            </a:r>
            <a:r>
              <a:rPr lang="en-US" sz="2800" dirty="0"/>
              <a:t>92-93)</a:t>
            </a:r>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36834106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2090"/>
          </a:xfrm>
        </p:spPr>
        <p:txBody>
          <a:bodyPr anchor="t">
            <a:normAutofit fontScale="90000"/>
          </a:bodyPr>
          <a:lstStyle/>
          <a:p>
            <a:r>
              <a:rPr lang="en-US" b="1" dirty="0" smtClean="0"/>
              <a:t>Is the Law relevant today?</a:t>
            </a:r>
            <a:br>
              <a:rPr lang="en-US" b="1" dirty="0" smtClean="0"/>
            </a:br>
            <a:endParaRPr lang="en-US" dirty="0"/>
          </a:p>
        </p:txBody>
      </p:sp>
      <p:sp>
        <p:nvSpPr>
          <p:cNvPr id="3" name="Content Placeholder 2"/>
          <p:cNvSpPr>
            <a:spLocks noGrp="1"/>
          </p:cNvSpPr>
          <p:nvPr>
            <p:ph idx="1"/>
          </p:nvPr>
        </p:nvSpPr>
        <p:spPr>
          <a:xfrm>
            <a:off x="457200" y="1130680"/>
            <a:ext cx="8229600" cy="5375070"/>
          </a:xfrm>
        </p:spPr>
        <p:txBody>
          <a:bodyPr/>
          <a:lstStyle/>
          <a:p>
            <a:pPr marL="457200" lvl="1" indent="-457200">
              <a:buFont typeface="Arial"/>
              <a:buChar char="•"/>
            </a:pPr>
            <a:r>
              <a:rPr lang="en-US" b="1" u="sng" dirty="0"/>
              <a:t>Galatians 2:19</a:t>
            </a:r>
            <a:r>
              <a:rPr lang="en-US" b="1" dirty="0"/>
              <a:t> </a:t>
            </a:r>
            <a:r>
              <a:rPr lang="en-US" b="1" dirty="0" smtClean="0"/>
              <a:t>  For </a:t>
            </a:r>
            <a:r>
              <a:rPr lang="en-US" b="1" dirty="0"/>
              <a:t>through the law I died to the law, so that I might live to God</a:t>
            </a:r>
            <a:r>
              <a:rPr lang="en-US" b="1" dirty="0" smtClean="0"/>
              <a:t>.</a:t>
            </a:r>
          </a:p>
          <a:p>
            <a:pPr marL="457200" lvl="1" indent="-457200">
              <a:buFont typeface="Arial"/>
              <a:buChar char="•"/>
            </a:pPr>
            <a:r>
              <a:rPr lang="en-US" b="1" i="1" dirty="0" smtClean="0"/>
              <a:t>	I </a:t>
            </a:r>
            <a:r>
              <a:rPr lang="en-US" b="1" i="1" dirty="0"/>
              <a:t>now “use the laws content to please </a:t>
            </a:r>
            <a:r>
              <a:rPr lang="en-US" b="1" i="1" dirty="0" smtClean="0"/>
              <a:t>and 	delight 	our </a:t>
            </a:r>
            <a:r>
              <a:rPr lang="en-US" b="1" i="1" dirty="0"/>
              <a:t>Father.”  (Galatians for You, Tim </a:t>
            </a:r>
            <a:r>
              <a:rPr lang="en-US" b="1" i="1" dirty="0" smtClean="0"/>
              <a:t>	Keller </a:t>
            </a:r>
            <a:r>
              <a:rPr lang="en-US" b="1" i="1" dirty="0"/>
              <a:t>p.87</a:t>
            </a:r>
            <a:r>
              <a:rPr lang="en-US" b="1" i="1" dirty="0" smtClean="0"/>
              <a:t>)</a:t>
            </a:r>
          </a:p>
          <a:p>
            <a:pPr marL="857250" lvl="2" indent="-457200"/>
            <a:r>
              <a:rPr lang="en-US" sz="2800" b="1" u="sng" dirty="0" smtClean="0"/>
              <a:t>Ps </a:t>
            </a:r>
            <a:r>
              <a:rPr lang="en-US" sz="2800" b="1" u="sng" dirty="0"/>
              <a:t>119:97 </a:t>
            </a:r>
            <a:r>
              <a:rPr lang="en-US" sz="2800" b="1" dirty="0"/>
              <a:t>“Oh how I love your law!  It is my </a:t>
            </a:r>
            <a:r>
              <a:rPr lang="en-US" sz="2800" b="1" dirty="0" smtClean="0"/>
              <a:t>	 	meditation </a:t>
            </a:r>
            <a:r>
              <a:rPr lang="en-US" sz="2800" b="1" dirty="0"/>
              <a:t>all the day.</a:t>
            </a:r>
            <a:r>
              <a:rPr lang="en-US" sz="2800" b="1" dirty="0" smtClean="0"/>
              <a:t>”</a:t>
            </a:r>
          </a:p>
          <a:p>
            <a:pPr marL="457200" lvl="1" indent="-457200">
              <a:buFont typeface="Arial"/>
              <a:buChar char="•"/>
            </a:pPr>
            <a:r>
              <a:rPr lang="en-US" b="1" dirty="0"/>
              <a:t>The law </a:t>
            </a:r>
            <a:r>
              <a:rPr lang="en-US" b="1" dirty="0" smtClean="0"/>
              <a:t>is </a:t>
            </a:r>
            <a:r>
              <a:rPr lang="en-US" b="1" dirty="0"/>
              <a:t>an active and vital part of our relationship with Christ.</a:t>
            </a:r>
          </a:p>
          <a:p>
            <a:pPr marL="0" lvl="1" indent="0">
              <a:buNone/>
            </a:pPr>
            <a:endParaRPr lang="en-US" b="1" dirty="0"/>
          </a:p>
          <a:p>
            <a:pPr marL="0" lvl="1" indent="0">
              <a:buNone/>
            </a:pPr>
            <a:endParaRPr lang="en-US" b="1" i="1" dirty="0"/>
          </a:p>
          <a:p>
            <a:pPr marL="0" lvl="1" indent="0">
              <a:buNone/>
            </a:pPr>
            <a:endParaRPr lang="en-US" b="1" dirty="0"/>
          </a:p>
          <a:p>
            <a:pPr marL="0" indent="0">
              <a:buNone/>
            </a:pPr>
            <a:endParaRPr lang="en-US" dirty="0"/>
          </a:p>
        </p:txBody>
      </p:sp>
    </p:spTree>
    <p:extLst>
      <p:ext uri="{BB962C8B-B14F-4D97-AF65-F5344CB8AC3E}">
        <p14:creationId xmlns:p14="http://schemas.microsoft.com/office/powerpoint/2010/main" val="24485448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7300"/>
          </a:xfrm>
        </p:spPr>
        <p:txBody>
          <a:bodyPr anchor="t">
            <a:normAutofit fontScale="90000"/>
          </a:bodyPr>
          <a:lstStyle/>
          <a:p>
            <a:r>
              <a:rPr lang="en-US" b="1" dirty="0" smtClean="0"/>
              <a:t>Is the Law relevant today?</a:t>
            </a:r>
            <a:br>
              <a:rPr lang="en-US" b="1" dirty="0" smtClean="0"/>
            </a:br>
            <a:endParaRPr lang="en-US" dirty="0"/>
          </a:p>
        </p:txBody>
      </p:sp>
      <p:sp>
        <p:nvSpPr>
          <p:cNvPr id="3" name="Content Placeholder 2"/>
          <p:cNvSpPr>
            <a:spLocks noGrp="1"/>
          </p:cNvSpPr>
          <p:nvPr>
            <p:ph idx="1"/>
          </p:nvPr>
        </p:nvSpPr>
        <p:spPr>
          <a:xfrm>
            <a:off x="457200" y="921938"/>
            <a:ext cx="8229600" cy="5635997"/>
          </a:xfrm>
        </p:spPr>
        <p:txBody>
          <a:bodyPr>
            <a:normAutofit/>
          </a:bodyPr>
          <a:lstStyle/>
          <a:p>
            <a:pPr marL="0" indent="0">
              <a:buNone/>
            </a:pPr>
            <a:r>
              <a:rPr lang="en-US" sz="2800" b="1" dirty="0"/>
              <a:t> </a:t>
            </a:r>
            <a:r>
              <a:rPr lang="en-US" sz="2800" b="1" dirty="0" smtClean="0"/>
              <a:t>And </a:t>
            </a:r>
            <a:r>
              <a:rPr lang="en-US" sz="2800" b="1" dirty="0"/>
              <a:t>the law must still be allowed to do its God-given duty today.  One of the great faults of the contemporary church is the tendency to soft-pedal sin and judgment… We must never bypass the law and come straight to the gospel.  To do so is to contradict the plan of God in biblical history… No man has ever appreciated the gospel until the law has first revealed him to himself.  It is only against the inky blackness of the night sky that the stars begin to appear, and it is only against the dark background of sin and judgment that the gospel shines forth.” 	</a:t>
            </a:r>
            <a:r>
              <a:rPr lang="en-US" sz="2800" dirty="0"/>
              <a:t>		</a:t>
            </a:r>
            <a:endParaRPr lang="en-US" sz="2800" dirty="0" smtClean="0"/>
          </a:p>
          <a:p>
            <a:pPr marL="0" indent="0">
              <a:buNone/>
            </a:pPr>
            <a:r>
              <a:rPr lang="en-US" sz="2800" dirty="0" smtClean="0"/>
              <a:t>(</a:t>
            </a:r>
            <a:r>
              <a:rPr lang="en-US" sz="2800" dirty="0"/>
              <a:t>John Stott, </a:t>
            </a:r>
            <a:r>
              <a:rPr lang="en-US" sz="2800" i="1" dirty="0"/>
              <a:t>The </a:t>
            </a:r>
            <a:r>
              <a:rPr lang="en-US" sz="2800" i="1" dirty="0" smtClean="0"/>
              <a:t>Message </a:t>
            </a:r>
            <a:r>
              <a:rPr lang="en-US" sz="2800" i="1" dirty="0"/>
              <a:t>of Galatians</a:t>
            </a:r>
            <a:r>
              <a:rPr lang="en-US" sz="2800" dirty="0"/>
              <a:t>, pages 92-93)</a:t>
            </a:r>
            <a:r>
              <a:rPr lang="en-US" sz="2800" dirty="0" smtClean="0">
                <a:effectLst/>
              </a:rPr>
              <a:t> </a:t>
            </a:r>
            <a:endParaRPr lang="en-US" sz="2800" dirty="0"/>
          </a:p>
          <a:p>
            <a:pPr marL="0" indent="0">
              <a:buNone/>
            </a:pPr>
            <a:endParaRPr lang="en-US" dirty="0"/>
          </a:p>
        </p:txBody>
      </p:sp>
    </p:spTree>
    <p:extLst>
      <p:ext uri="{BB962C8B-B14F-4D97-AF65-F5344CB8AC3E}">
        <p14:creationId xmlns:p14="http://schemas.microsoft.com/office/powerpoint/2010/main" val="7237374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6460"/>
          </a:xfrm>
        </p:spPr>
        <p:txBody>
          <a:bodyPr anchor="t">
            <a:normAutofit fontScale="90000"/>
          </a:bodyPr>
          <a:lstStyle/>
          <a:p>
            <a:pPr lvl="0"/>
            <a:r>
              <a:rPr lang="en-US" b="1" dirty="0"/>
              <a:t>The Danger of a “little law”</a:t>
            </a:r>
            <a:br>
              <a:rPr lang="en-US" b="1" dirty="0"/>
            </a:br>
            <a:endParaRPr lang="en-US" dirty="0"/>
          </a:p>
        </p:txBody>
      </p:sp>
      <p:sp>
        <p:nvSpPr>
          <p:cNvPr id="3" name="Content Placeholder 2"/>
          <p:cNvSpPr>
            <a:spLocks noGrp="1"/>
          </p:cNvSpPr>
          <p:nvPr>
            <p:ph idx="1"/>
          </p:nvPr>
        </p:nvSpPr>
        <p:spPr>
          <a:xfrm>
            <a:off x="457200" y="1269839"/>
            <a:ext cx="8229600" cy="5114145"/>
          </a:xfrm>
        </p:spPr>
        <p:txBody>
          <a:bodyPr>
            <a:normAutofit/>
          </a:bodyPr>
          <a:lstStyle/>
          <a:p>
            <a:pPr marL="457200" lvl="1" indent="-457200">
              <a:buFont typeface="Arial"/>
              <a:buChar char="•"/>
            </a:pPr>
            <a:r>
              <a:rPr lang="en-US" b="1" dirty="0"/>
              <a:t>The Problem:  </a:t>
            </a:r>
            <a:r>
              <a:rPr lang="en-US" b="1" dirty="0" err="1" smtClean="0"/>
              <a:t>Incrementalism</a:t>
            </a:r>
            <a:r>
              <a:rPr lang="en-US" b="1" dirty="0" smtClean="0"/>
              <a:t>.</a:t>
            </a:r>
          </a:p>
          <a:p>
            <a:pPr marL="457200" lvl="1" indent="-457200">
              <a:buFont typeface="Arial"/>
              <a:buChar char="•"/>
            </a:pPr>
            <a:r>
              <a:rPr lang="en-US" b="1" u="sng" dirty="0" smtClean="0"/>
              <a:t>Gal 3:10</a:t>
            </a:r>
            <a:r>
              <a:rPr lang="en-US" b="1" dirty="0" smtClean="0"/>
              <a:t>   For </a:t>
            </a:r>
            <a:r>
              <a:rPr lang="en-US" b="1" dirty="0"/>
              <a:t>all who rely on works of the law are under a curse; for it is written, “Cursed be everyone who does not abide by all things written in the Book of the Law, and do them.</a:t>
            </a:r>
            <a:r>
              <a:rPr lang="en-US" b="1" dirty="0" smtClean="0"/>
              <a:t>”</a:t>
            </a:r>
          </a:p>
          <a:p>
            <a:pPr marL="457200" lvl="1" indent="-457200">
              <a:buFont typeface="Arial"/>
              <a:buChar char="•"/>
            </a:pPr>
            <a:r>
              <a:rPr lang="en-US" b="1" u="sng" dirty="0" smtClean="0"/>
              <a:t>Gal 2:18</a:t>
            </a:r>
            <a:r>
              <a:rPr lang="en-US" b="1" dirty="0" smtClean="0"/>
              <a:t> For </a:t>
            </a:r>
            <a:r>
              <a:rPr lang="en-US" b="1" dirty="0"/>
              <a:t>if I rebuild what I tore down, I prove myself to be a transgressor</a:t>
            </a:r>
            <a:r>
              <a:rPr lang="en-US" b="1" dirty="0" smtClean="0"/>
              <a:t>.</a:t>
            </a:r>
          </a:p>
          <a:p>
            <a:pPr marL="457200" lvl="1" indent="-457200">
              <a:buFont typeface="Arial"/>
              <a:buChar char="•"/>
            </a:pPr>
            <a:r>
              <a:rPr lang="en-US" b="1" dirty="0" smtClean="0"/>
              <a:t> </a:t>
            </a:r>
            <a:r>
              <a:rPr lang="en-US" b="1" u="sng" dirty="0" smtClean="0"/>
              <a:t>Gal 2:21</a:t>
            </a:r>
            <a:r>
              <a:rPr lang="en-US" b="1" dirty="0" smtClean="0"/>
              <a:t>  </a:t>
            </a:r>
            <a:r>
              <a:rPr lang="en-US" i="1" dirty="0" smtClean="0"/>
              <a:t>I </a:t>
            </a:r>
            <a:r>
              <a:rPr lang="en-US" i="1" dirty="0"/>
              <a:t>do not nullify the grace of God,</a:t>
            </a:r>
            <a:r>
              <a:rPr lang="en-US" b="1" dirty="0"/>
              <a:t> for if righteousness were through the law, then Christ died for no purpose.  </a:t>
            </a:r>
          </a:p>
          <a:p>
            <a:pPr marL="0" indent="0">
              <a:buNone/>
            </a:pPr>
            <a:endParaRPr lang="en-US" dirty="0"/>
          </a:p>
        </p:txBody>
      </p:sp>
    </p:spTree>
    <p:extLst>
      <p:ext uri="{BB962C8B-B14F-4D97-AF65-F5344CB8AC3E}">
        <p14:creationId xmlns:p14="http://schemas.microsoft.com/office/powerpoint/2010/main" val="30243014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31648"/>
          </a:xfrm>
        </p:spPr>
        <p:txBody>
          <a:bodyPr>
            <a:normAutofit fontScale="90000"/>
          </a:bodyPr>
          <a:lstStyle/>
          <a:p>
            <a:r>
              <a:rPr lang="en-US" b="1" dirty="0" smtClean="0"/>
              <a:t>Vigilance:</a:t>
            </a:r>
            <a:br>
              <a:rPr lang="en-US" b="1" dirty="0" smtClean="0"/>
            </a:br>
            <a:r>
              <a:rPr lang="en-US" b="1" dirty="0" smtClean="0"/>
              <a:t>The answer to </a:t>
            </a:r>
            <a:r>
              <a:rPr lang="en-US" b="1" dirty="0" err="1" smtClean="0"/>
              <a:t>incrementalism</a:t>
            </a:r>
            <a:endParaRPr lang="en-US" b="1" dirty="0"/>
          </a:p>
        </p:txBody>
      </p:sp>
      <p:sp>
        <p:nvSpPr>
          <p:cNvPr id="3" name="Content Placeholder 2"/>
          <p:cNvSpPr>
            <a:spLocks noGrp="1"/>
          </p:cNvSpPr>
          <p:nvPr>
            <p:ph idx="1"/>
          </p:nvPr>
        </p:nvSpPr>
        <p:spPr>
          <a:xfrm>
            <a:off x="457200" y="1614714"/>
            <a:ext cx="8229600" cy="4838850"/>
          </a:xfrm>
        </p:spPr>
        <p:txBody>
          <a:bodyPr>
            <a:normAutofit/>
          </a:bodyPr>
          <a:lstStyle/>
          <a:p>
            <a:r>
              <a:rPr lang="en-US" b="1" u="sng" dirty="0" smtClean="0"/>
              <a:t> Gal 2:16</a:t>
            </a:r>
            <a:r>
              <a:rPr lang="en-US" b="1" dirty="0" smtClean="0"/>
              <a:t>  yet </a:t>
            </a:r>
            <a:r>
              <a:rPr lang="en-US" b="1" dirty="0"/>
              <a:t>we know that a person is not justified by works of the law but through faith in Jesus Christ</a:t>
            </a:r>
            <a:r>
              <a:rPr lang="en-US" b="1" dirty="0" smtClean="0"/>
              <a:t>,</a:t>
            </a:r>
          </a:p>
          <a:p>
            <a:r>
              <a:rPr lang="en-US" b="1" u="sng" dirty="0" smtClean="0"/>
              <a:t>Gal 5:1</a:t>
            </a:r>
            <a:r>
              <a:rPr lang="en-US" b="1" dirty="0" smtClean="0"/>
              <a:t>   For </a:t>
            </a:r>
            <a:r>
              <a:rPr lang="en-US" b="1" dirty="0"/>
              <a:t>freedom Christ has set us free; stand firm therefore, and do not submit again to a yoke of slavery</a:t>
            </a:r>
            <a:r>
              <a:rPr lang="en-US" b="1" dirty="0" smtClean="0"/>
              <a:t>.    </a:t>
            </a:r>
            <a:endParaRPr lang="en-US" dirty="0"/>
          </a:p>
        </p:txBody>
      </p:sp>
    </p:spTree>
    <p:extLst>
      <p:ext uri="{BB962C8B-B14F-4D97-AF65-F5344CB8AC3E}">
        <p14:creationId xmlns:p14="http://schemas.microsoft.com/office/powerpoint/2010/main" val="30724792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454486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Case You Missed It…</a:t>
            </a:r>
            <a:endParaRPr lang="en-US" dirty="0"/>
          </a:p>
        </p:txBody>
      </p:sp>
      <p:sp>
        <p:nvSpPr>
          <p:cNvPr id="3" name="Content Placeholder 2"/>
          <p:cNvSpPr>
            <a:spLocks noGrp="1"/>
          </p:cNvSpPr>
          <p:nvPr>
            <p:ph idx="1"/>
          </p:nvPr>
        </p:nvSpPr>
        <p:spPr/>
        <p:txBody>
          <a:bodyPr/>
          <a:lstStyle/>
          <a:p>
            <a:r>
              <a:rPr lang="en-US" sz="3600" b="1" dirty="0" smtClean="0"/>
              <a:t>“O Foolish Galatians…”</a:t>
            </a:r>
          </a:p>
          <a:p>
            <a:pPr marL="342900" lvl="2" indent="-342900"/>
            <a:r>
              <a:rPr lang="en-US" sz="3600" b="1" dirty="0"/>
              <a:t>Consider your spiritual experience.</a:t>
            </a:r>
          </a:p>
          <a:p>
            <a:pPr marL="342900" lvl="2" indent="-342900"/>
            <a:r>
              <a:rPr lang="en-US" sz="3600" b="1" dirty="0"/>
              <a:t>Consider your spiritual roots</a:t>
            </a:r>
          </a:p>
          <a:p>
            <a:pPr marL="342900" lvl="2" indent="-342900"/>
            <a:r>
              <a:rPr lang="en-US" sz="3600" b="1" dirty="0"/>
              <a:t>Consider your spiritual destiny</a:t>
            </a:r>
          </a:p>
          <a:p>
            <a:pPr marL="0" indent="0">
              <a:buNone/>
            </a:pPr>
            <a:endParaRPr lang="en-US" dirty="0" smtClean="0"/>
          </a:p>
        </p:txBody>
      </p:sp>
    </p:spTree>
    <p:extLst>
      <p:ext uri="{BB962C8B-B14F-4D97-AF65-F5344CB8AC3E}">
        <p14:creationId xmlns:p14="http://schemas.microsoft.com/office/powerpoint/2010/main" val="14077649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6728"/>
          </a:xfrm>
        </p:spPr>
        <p:txBody>
          <a:bodyPr/>
          <a:lstStyle/>
          <a:p>
            <a:r>
              <a:rPr lang="en-US" dirty="0" smtClean="0"/>
              <a:t>Galatians 3:1-26</a:t>
            </a:r>
            <a:endParaRPr lang="en-US" dirty="0"/>
          </a:p>
        </p:txBody>
      </p:sp>
      <p:sp>
        <p:nvSpPr>
          <p:cNvPr id="3" name="Content Placeholder 2"/>
          <p:cNvSpPr>
            <a:spLocks noGrp="1"/>
          </p:cNvSpPr>
          <p:nvPr>
            <p:ph idx="1"/>
          </p:nvPr>
        </p:nvSpPr>
        <p:spPr>
          <a:xfrm>
            <a:off x="457200" y="800172"/>
            <a:ext cx="8229600" cy="5862134"/>
          </a:xfrm>
        </p:spPr>
        <p:txBody>
          <a:bodyPr anchor="ctr">
            <a:normAutofit/>
          </a:bodyPr>
          <a:lstStyle/>
          <a:p>
            <a:pPr marL="0" indent="0">
              <a:buNone/>
            </a:pPr>
            <a:r>
              <a:rPr lang="en-US" sz="2800" dirty="0"/>
              <a:t>O foolish Galatians! Who has bewitched you? It was before your eyes that Jesus Christ was publicly portrayed as crucified. </a:t>
            </a:r>
            <a:r>
              <a:rPr lang="en-US" sz="2800" b="1" dirty="0"/>
              <a:t>2 </a:t>
            </a:r>
            <a:r>
              <a:rPr lang="en-US" sz="2800" dirty="0"/>
              <a:t>Let me ask you only this: Did you receive the Spirit by works of the law or by hearing with faith? </a:t>
            </a:r>
            <a:r>
              <a:rPr lang="en-US" sz="2800" b="1" dirty="0"/>
              <a:t>3 </a:t>
            </a:r>
            <a:r>
              <a:rPr lang="en-US" sz="2800" dirty="0"/>
              <a:t>Are you so foolish? Having begun by the Spirit, are you now being perfected by the flesh? </a:t>
            </a:r>
            <a:r>
              <a:rPr lang="en-US" sz="2800" b="1" dirty="0"/>
              <a:t>4 </a:t>
            </a:r>
            <a:r>
              <a:rPr lang="en-US" sz="2800" dirty="0"/>
              <a:t>Did you suffer so many things in vain—if indeed it was in vain? </a:t>
            </a:r>
            <a:r>
              <a:rPr lang="en-US" sz="2800" b="1" dirty="0"/>
              <a:t>5 </a:t>
            </a:r>
            <a:r>
              <a:rPr lang="en-US" sz="2800" dirty="0"/>
              <a:t>Does he who supplies the Spirit to you and works miracles among you do so by works of the law, or by hearing with faith—</a:t>
            </a:r>
            <a:r>
              <a:rPr lang="en-US" sz="2800" b="1" dirty="0"/>
              <a:t>6 </a:t>
            </a:r>
            <a:r>
              <a:rPr lang="en-US" sz="2800" dirty="0"/>
              <a:t>just as Abraham “believed God, and it was counted to him as righteousness”?</a:t>
            </a:r>
          </a:p>
        </p:txBody>
      </p:sp>
    </p:spTree>
    <p:extLst>
      <p:ext uri="{BB962C8B-B14F-4D97-AF65-F5344CB8AC3E}">
        <p14:creationId xmlns:p14="http://schemas.microsoft.com/office/powerpoint/2010/main" val="18786644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95716"/>
            <a:ext cx="8229600" cy="6562284"/>
          </a:xfrm>
        </p:spPr>
        <p:txBody>
          <a:bodyPr anchor="ctr">
            <a:noAutofit/>
          </a:bodyPr>
          <a:lstStyle/>
          <a:p>
            <a:pPr marL="0" indent="0">
              <a:buNone/>
            </a:pPr>
            <a:r>
              <a:rPr lang="en-US" sz="2800" b="1" dirty="0" smtClean="0"/>
              <a:t>7</a:t>
            </a:r>
            <a:r>
              <a:rPr lang="en-US" sz="2800" b="1" dirty="0"/>
              <a:t> </a:t>
            </a:r>
            <a:r>
              <a:rPr lang="en-US" sz="2800" dirty="0"/>
              <a:t>Know then that it is those of faith who are the sons of Abraham. </a:t>
            </a:r>
            <a:r>
              <a:rPr lang="en-US" sz="2800" b="1" dirty="0"/>
              <a:t>8 </a:t>
            </a:r>
            <a:r>
              <a:rPr lang="en-US" sz="2800" dirty="0"/>
              <a:t>And the Scripture, foreseeing that God would justify the Gentiles by faith, preached the gospel beforehand to Abraham, saying, “In you shall all the nations be blessed.” </a:t>
            </a:r>
            <a:r>
              <a:rPr lang="en-US" sz="2800" b="1" dirty="0"/>
              <a:t>9 </a:t>
            </a:r>
            <a:r>
              <a:rPr lang="en-US" sz="2800" dirty="0"/>
              <a:t>So then, those who are of faith are blessed along with Abraham, the man of faith.</a:t>
            </a:r>
          </a:p>
          <a:p>
            <a:pPr marL="0" indent="0">
              <a:buNone/>
            </a:pPr>
            <a:r>
              <a:rPr lang="en-US" sz="2800" b="1" dirty="0"/>
              <a:t>10 </a:t>
            </a:r>
            <a:r>
              <a:rPr lang="en-US" sz="2800" dirty="0"/>
              <a:t>For all who rely on works of the law are under a curse; for it is written, “Cursed be everyone who does not abide by all things written in the Book of the Law, and do them.” </a:t>
            </a:r>
            <a:r>
              <a:rPr lang="en-US" sz="2800" b="1" dirty="0"/>
              <a:t>11 </a:t>
            </a:r>
            <a:r>
              <a:rPr lang="en-US" sz="2800" dirty="0"/>
              <a:t>Now it is evident that no one is justified before God by the law, for “The righteous shall live by faith.” </a:t>
            </a:r>
            <a:r>
              <a:rPr lang="en-US" sz="2800" b="1" dirty="0"/>
              <a:t>12 </a:t>
            </a:r>
            <a:r>
              <a:rPr lang="en-US" sz="2800" dirty="0"/>
              <a:t>But the law is not of faith, rather “The one who does them shall live by them.</a:t>
            </a:r>
            <a:r>
              <a:rPr lang="en-US" sz="2800" dirty="0" smtClean="0"/>
              <a:t>”</a:t>
            </a:r>
            <a:endParaRPr lang="en-US" sz="2800" dirty="0"/>
          </a:p>
        </p:txBody>
      </p:sp>
    </p:spTree>
    <p:extLst>
      <p:ext uri="{BB962C8B-B14F-4D97-AF65-F5344CB8AC3E}">
        <p14:creationId xmlns:p14="http://schemas.microsoft.com/office/powerpoint/2010/main" val="427516554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13112"/>
            <a:ext cx="8229600" cy="6262218"/>
          </a:xfrm>
        </p:spPr>
        <p:txBody>
          <a:bodyPr anchor="ctr">
            <a:noAutofit/>
          </a:bodyPr>
          <a:lstStyle/>
          <a:p>
            <a:pPr marL="0" indent="0">
              <a:buNone/>
            </a:pPr>
            <a:r>
              <a:rPr lang="en-US" sz="2800" b="1" dirty="0" smtClean="0"/>
              <a:t>13 </a:t>
            </a:r>
            <a:r>
              <a:rPr lang="en-US" sz="2800" dirty="0" smtClean="0"/>
              <a:t>Christ redeemed us from the curse of the law by becoming a curse for us—for it is written, “Cursed is everyone who is hanged on a tree”—</a:t>
            </a:r>
            <a:r>
              <a:rPr lang="en-US" sz="2800" b="1" dirty="0" smtClean="0"/>
              <a:t>14 </a:t>
            </a:r>
            <a:r>
              <a:rPr lang="en-US" sz="2800" dirty="0" smtClean="0"/>
              <a:t>so that in Christ Jesus the blessing of Abraham might come to the Gentiles, so that we might receive the promised Spirit through faith.</a:t>
            </a:r>
            <a:endParaRPr lang="en-US" sz="2800" b="1" dirty="0" smtClean="0"/>
          </a:p>
          <a:p>
            <a:pPr marL="0" indent="0">
              <a:buNone/>
            </a:pPr>
            <a:r>
              <a:rPr lang="en-US" sz="2800" b="1" dirty="0" smtClean="0"/>
              <a:t>15</a:t>
            </a:r>
            <a:r>
              <a:rPr lang="en-US" sz="2800" b="1" dirty="0"/>
              <a:t> </a:t>
            </a:r>
            <a:r>
              <a:rPr lang="en-US" sz="2800" dirty="0"/>
              <a:t>To give a human example, brothers: even with a man-made covenant, no one annuls it or adds to it once it has been ratified. </a:t>
            </a:r>
            <a:r>
              <a:rPr lang="en-US" sz="2800" b="1" dirty="0"/>
              <a:t>16 </a:t>
            </a:r>
            <a:r>
              <a:rPr lang="en-US" sz="2800" dirty="0"/>
              <a:t>Now the promises were made to Abraham and to his offspring. It does not say, “And to </a:t>
            </a:r>
            <a:r>
              <a:rPr lang="en-US" sz="2800" dirty="0" err="1"/>
              <a:t>offsprings</a:t>
            </a:r>
            <a:r>
              <a:rPr lang="en-US" sz="2800" dirty="0"/>
              <a:t>,” referring to many, but referring to one, “And to your offspring,” who is Christ. </a:t>
            </a:r>
          </a:p>
        </p:txBody>
      </p:sp>
    </p:spTree>
    <p:extLst>
      <p:ext uri="{BB962C8B-B14F-4D97-AF65-F5344CB8AC3E}">
        <p14:creationId xmlns:p14="http://schemas.microsoft.com/office/powerpoint/2010/main" val="31714262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5719"/>
            <a:ext cx="8229600" cy="6477425"/>
          </a:xfrm>
        </p:spPr>
        <p:txBody>
          <a:bodyPr anchor="ctr">
            <a:normAutofit lnSpcReduction="10000"/>
          </a:bodyPr>
          <a:lstStyle/>
          <a:p>
            <a:pPr marL="0" indent="0">
              <a:buNone/>
            </a:pPr>
            <a:endParaRPr lang="en-US" b="1" dirty="0" smtClean="0"/>
          </a:p>
          <a:p>
            <a:pPr marL="0" indent="0">
              <a:buNone/>
            </a:pPr>
            <a:r>
              <a:rPr lang="en-US" sz="2800" b="1" dirty="0" smtClean="0"/>
              <a:t>17 </a:t>
            </a:r>
            <a:r>
              <a:rPr lang="en-US" sz="2800" dirty="0" smtClean="0"/>
              <a:t>This is what I mean: the law, which came 430 years afterward, does not annul a covenant previously ratified by God, so as to make the promise void. </a:t>
            </a:r>
          </a:p>
          <a:p>
            <a:pPr marL="0" indent="0">
              <a:buNone/>
            </a:pPr>
            <a:r>
              <a:rPr lang="en-US" sz="2800" b="1" dirty="0" smtClean="0"/>
              <a:t>18 </a:t>
            </a:r>
            <a:r>
              <a:rPr lang="en-US" sz="2800" dirty="0" smtClean="0"/>
              <a:t>For if the inheritance comes by the law, it no longer comes by promise; but God gave it to Abraham by a promise. </a:t>
            </a:r>
            <a:r>
              <a:rPr lang="en-US" sz="2800" b="1" dirty="0" smtClean="0"/>
              <a:t>19 </a:t>
            </a:r>
            <a:r>
              <a:rPr lang="en-US" sz="2800" dirty="0" smtClean="0"/>
              <a:t>Why then the law? It was added because of transgressions, until the offspring should come to whom the promise had been made, and it was put in place through angels by an intermediary. </a:t>
            </a:r>
            <a:r>
              <a:rPr lang="en-US" sz="2800" b="1" dirty="0" smtClean="0"/>
              <a:t>20 </a:t>
            </a:r>
            <a:r>
              <a:rPr lang="en-US" sz="2800" dirty="0" smtClean="0"/>
              <a:t>Now an intermediary implies more than one, but God is one. </a:t>
            </a:r>
            <a:r>
              <a:rPr lang="en-US" sz="2800" b="1" dirty="0" smtClean="0"/>
              <a:t>21 </a:t>
            </a:r>
            <a:r>
              <a:rPr lang="en-US" sz="2800" dirty="0" smtClean="0"/>
              <a:t>Is the law then contrary to the promises of God? Certainly not! For if a law had been given that could give life, then righteousness would indeed be by the law. </a:t>
            </a:r>
          </a:p>
          <a:p>
            <a:pPr marL="0" indent="0">
              <a:buNone/>
            </a:pPr>
            <a:endParaRPr lang="en-US" dirty="0"/>
          </a:p>
        </p:txBody>
      </p:sp>
    </p:spTree>
    <p:extLst>
      <p:ext uri="{BB962C8B-B14F-4D97-AF65-F5344CB8AC3E}">
        <p14:creationId xmlns:p14="http://schemas.microsoft.com/office/powerpoint/2010/main" val="3973093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47902"/>
            <a:ext cx="8229600" cy="6227428"/>
          </a:xfrm>
        </p:spPr>
        <p:txBody>
          <a:bodyPr anchor="t">
            <a:noAutofit/>
          </a:bodyPr>
          <a:lstStyle/>
          <a:p>
            <a:endParaRPr lang="en-US" sz="2800" dirty="0"/>
          </a:p>
          <a:p>
            <a:pPr marL="0" indent="0">
              <a:buNone/>
            </a:pPr>
            <a:r>
              <a:rPr lang="en-US" sz="2800" b="1" dirty="0" smtClean="0"/>
              <a:t>22</a:t>
            </a:r>
            <a:r>
              <a:rPr lang="en-US" sz="2800" b="1" dirty="0"/>
              <a:t> </a:t>
            </a:r>
            <a:r>
              <a:rPr lang="en-US" sz="2800" dirty="0"/>
              <a:t>But the Scripture imprisoned everything under sin, so that the promise by faith in Jesus Christ might be given to those who believe.</a:t>
            </a:r>
          </a:p>
          <a:p>
            <a:pPr marL="0" indent="0">
              <a:buNone/>
            </a:pPr>
            <a:r>
              <a:rPr lang="en-US" sz="2800" b="1" dirty="0"/>
              <a:t>23 </a:t>
            </a:r>
            <a:r>
              <a:rPr lang="en-US" sz="2800" dirty="0"/>
              <a:t>Now before faith came, we were held captive under the law, imprisoned until the coming faith would be revealed. </a:t>
            </a:r>
            <a:r>
              <a:rPr lang="en-US" sz="2800" b="1" dirty="0"/>
              <a:t>24 </a:t>
            </a:r>
            <a:r>
              <a:rPr lang="en-US" sz="2800" dirty="0"/>
              <a:t>So then, the law was our guardian until Christ came, in order that we might be justified by faith. </a:t>
            </a:r>
            <a:r>
              <a:rPr lang="en-US" sz="2800" b="1" dirty="0"/>
              <a:t>25 </a:t>
            </a:r>
            <a:r>
              <a:rPr lang="en-US" sz="2800" dirty="0"/>
              <a:t>But now that faith has come, we are no longer under a guardian, </a:t>
            </a:r>
            <a:r>
              <a:rPr lang="en-US" sz="2800" b="1" dirty="0"/>
              <a:t>26 </a:t>
            </a:r>
            <a:r>
              <a:rPr lang="en-US" sz="2800" dirty="0"/>
              <a:t>for in Christ Jesus you are all sons of God, through faith.</a:t>
            </a:r>
          </a:p>
        </p:txBody>
      </p:sp>
    </p:spTree>
    <p:extLst>
      <p:ext uri="{BB962C8B-B14F-4D97-AF65-F5344CB8AC3E}">
        <p14:creationId xmlns:p14="http://schemas.microsoft.com/office/powerpoint/2010/main" val="38128348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 Map</a:t>
            </a:r>
            <a:endParaRPr lang="en-US" dirty="0"/>
          </a:p>
        </p:txBody>
      </p:sp>
      <p:sp>
        <p:nvSpPr>
          <p:cNvPr id="3" name="Content Placeholder 2"/>
          <p:cNvSpPr>
            <a:spLocks noGrp="1"/>
          </p:cNvSpPr>
          <p:nvPr>
            <p:ph idx="1"/>
          </p:nvPr>
        </p:nvSpPr>
        <p:spPr/>
        <p:txBody>
          <a:bodyPr/>
          <a:lstStyle/>
          <a:p>
            <a:pPr marL="1428750" lvl="2" indent="-514350">
              <a:buFont typeface="+mj-lt"/>
              <a:buAutoNum type="romanUcPeriod"/>
            </a:pPr>
            <a:r>
              <a:rPr lang="en-US" sz="3600" b="1" dirty="0"/>
              <a:t>The Promise and the Law: Adversaries or Partners?</a:t>
            </a:r>
          </a:p>
          <a:p>
            <a:pPr marL="1428750" lvl="2" indent="-514350">
              <a:buFont typeface="+mj-lt"/>
              <a:buAutoNum type="romanUcPeriod"/>
            </a:pPr>
            <a:r>
              <a:rPr lang="en-US" sz="3600" b="1" dirty="0"/>
              <a:t>Is the Law relevant today?</a:t>
            </a:r>
          </a:p>
          <a:p>
            <a:pPr marL="1428750" lvl="2" indent="-514350">
              <a:buFont typeface="+mj-lt"/>
              <a:buAutoNum type="romanUcPeriod"/>
            </a:pPr>
            <a:r>
              <a:rPr lang="en-US" sz="3600" b="1" dirty="0"/>
              <a:t>The danger of a </a:t>
            </a:r>
            <a:r>
              <a:rPr lang="en-US" sz="3600" b="1" dirty="0" smtClean="0"/>
              <a:t>“little Law!”</a:t>
            </a:r>
            <a:endParaRPr lang="en-US" sz="3600" b="1" dirty="0"/>
          </a:p>
          <a:p>
            <a:pPr marL="0" indent="0">
              <a:buNone/>
            </a:pPr>
            <a:endParaRPr lang="en-US" dirty="0"/>
          </a:p>
        </p:txBody>
      </p:sp>
    </p:spTree>
    <p:extLst>
      <p:ext uri="{BB962C8B-B14F-4D97-AF65-F5344CB8AC3E}">
        <p14:creationId xmlns:p14="http://schemas.microsoft.com/office/powerpoint/2010/main" val="24954397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Promise and the Law:</a:t>
            </a:r>
            <a:br>
              <a:rPr lang="en-US" b="1" dirty="0" smtClean="0"/>
            </a:br>
            <a:r>
              <a:rPr lang="en-US" b="1" dirty="0" smtClean="0"/>
              <a:t>Adversaries or Partners?</a:t>
            </a:r>
            <a:endParaRPr lang="en-US" b="1" dirty="0"/>
          </a:p>
        </p:txBody>
      </p:sp>
      <p:sp>
        <p:nvSpPr>
          <p:cNvPr id="3" name="Content Placeholder 2"/>
          <p:cNvSpPr>
            <a:spLocks noGrp="1"/>
          </p:cNvSpPr>
          <p:nvPr>
            <p:ph idx="1"/>
          </p:nvPr>
        </p:nvSpPr>
        <p:spPr>
          <a:xfrm>
            <a:off x="457200" y="1600200"/>
            <a:ext cx="8229600" cy="4905550"/>
          </a:xfrm>
        </p:spPr>
        <p:txBody>
          <a:bodyPr>
            <a:normAutofit lnSpcReduction="10000"/>
          </a:bodyPr>
          <a:lstStyle/>
          <a:p>
            <a:pPr marL="0" lvl="1" indent="0">
              <a:buNone/>
            </a:pPr>
            <a:r>
              <a:rPr lang="en-US" b="1" dirty="0"/>
              <a:t>The Promise or Covenant –given to Abraham</a:t>
            </a:r>
          </a:p>
          <a:p>
            <a:pPr marL="400050" lvl="1" indent="0">
              <a:buNone/>
            </a:pPr>
            <a:r>
              <a:rPr lang="en-US" b="1" u="sng" dirty="0"/>
              <a:t>Romans 4:3</a:t>
            </a:r>
            <a:r>
              <a:rPr lang="en-US" b="1" dirty="0"/>
              <a:t> </a:t>
            </a:r>
            <a:r>
              <a:rPr lang="en-US" b="1" dirty="0" smtClean="0"/>
              <a:t>  For </a:t>
            </a:r>
            <a:r>
              <a:rPr lang="en-US" b="1" dirty="0"/>
              <a:t>what does the Scripture say? “Abraham believed God, and it was counted to him as righteousness.</a:t>
            </a:r>
            <a:r>
              <a:rPr lang="en-US" b="1" dirty="0" smtClean="0"/>
              <a:t>”</a:t>
            </a:r>
          </a:p>
          <a:p>
            <a:pPr marL="400050" lvl="1" indent="0">
              <a:buNone/>
            </a:pPr>
            <a:r>
              <a:rPr lang="en-US" b="1" i="1" u="sng" dirty="0"/>
              <a:t>Genesis </a:t>
            </a:r>
            <a:r>
              <a:rPr lang="en-US" b="1" i="1" u="sng" dirty="0" smtClean="0"/>
              <a:t>12: 1-3</a:t>
            </a:r>
            <a:r>
              <a:rPr lang="en-US" b="1" i="1" dirty="0" smtClean="0"/>
              <a:t>  </a:t>
            </a:r>
            <a:r>
              <a:rPr lang="en-US" b="1" i="1" dirty="0"/>
              <a:t>Now the Lord said to Abram, “Go from your country and your kindred and your father's house to the land that I will show you. And I will make of you a great nation, and I will bless you and make your name great, so that you will be a blessing. I will bless those who bless you, and him who dishonors you I will curse, and in you all the families of the earth shall be blessed.”</a:t>
            </a:r>
          </a:p>
          <a:p>
            <a:pPr marL="400050" lvl="1" indent="0">
              <a:buNone/>
            </a:pPr>
            <a:endParaRPr lang="en-US" b="1" dirty="0" smtClean="0"/>
          </a:p>
        </p:txBody>
      </p:sp>
    </p:spTree>
    <p:extLst>
      <p:ext uri="{BB962C8B-B14F-4D97-AF65-F5344CB8AC3E}">
        <p14:creationId xmlns:p14="http://schemas.microsoft.com/office/powerpoint/2010/main" val="12650764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1281</TotalTime>
  <Words>562</Words>
  <Application>Microsoft Macintosh PowerPoint</Application>
  <PresentationFormat>On-screen Show (4:3)</PresentationFormat>
  <Paragraphs>58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Law:   Master or Sentry?</vt:lpstr>
      <vt:lpstr>In Case You Missed It…</vt:lpstr>
      <vt:lpstr>Galatians 3:1-26</vt:lpstr>
      <vt:lpstr>PowerPoint Presentation</vt:lpstr>
      <vt:lpstr>PowerPoint Presentation</vt:lpstr>
      <vt:lpstr>PowerPoint Presentation</vt:lpstr>
      <vt:lpstr>PowerPoint Presentation</vt:lpstr>
      <vt:lpstr>Road Map</vt:lpstr>
      <vt:lpstr>The Promise and the Law: Adversaries or Partners?</vt:lpstr>
      <vt:lpstr>The Promise and the Law: Adversaries or Partners?</vt:lpstr>
      <vt:lpstr>Is the Law relevant today? </vt:lpstr>
      <vt:lpstr>Is the Law relevant today? </vt:lpstr>
      <vt:lpstr>Is the Law relevant today? </vt:lpstr>
      <vt:lpstr>The Danger of a “little law” </vt:lpstr>
      <vt:lpstr>Vigilance: The answer to incrementalism</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Linden</dc:creator>
  <cp:lastModifiedBy>Stephen Linden</cp:lastModifiedBy>
  <cp:revision>23</cp:revision>
  <dcterms:created xsi:type="dcterms:W3CDTF">2013-05-10T23:54:14Z</dcterms:created>
  <dcterms:modified xsi:type="dcterms:W3CDTF">2013-05-12T01:16:46Z</dcterms:modified>
</cp:coreProperties>
</file>